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6" r:id="rId4"/>
    <p:sldId id="276" r:id="rId5"/>
    <p:sldId id="267" r:id="rId6"/>
    <p:sldId id="262" r:id="rId7"/>
    <p:sldId id="268" r:id="rId8"/>
    <p:sldId id="263" r:id="rId9"/>
    <p:sldId id="270" r:id="rId10"/>
    <p:sldId id="269" r:id="rId11"/>
    <p:sldId id="272" r:id="rId12"/>
    <p:sldId id="275" r:id="rId13"/>
    <p:sldId id="273" r:id="rId14"/>
    <p:sldId id="274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96" y="12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0AB7F-5809-43F3-99F6-E1E2BAB128A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F3DC89-3551-4CA8-A0A1-FFB7A88FD07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A4FABC-CB41-4C75-B1A2-2714859033E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F00C28-70B9-4DA5-9057-0E8BA297EBEF}" type="datetime1">
              <a:rPr lang="en-GB"/>
              <a:pPr lvl="0"/>
              <a:t>01/07/2021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C5873A-4AE9-48B3-A5FE-341BB86C588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CDF43-80C6-4974-B2B1-A87F0A8A3AC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27D283-CC28-4456-915B-E09E0CEF016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12829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6C712-99DD-4FA7-92F3-F92B50F1F3E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CE2D0-0C49-4399-B689-AF37B4DAF74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3DD24A-AE57-4C13-AD4B-69ED5305A44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4A35DEC-B59E-469B-A90A-32AF64742360}" type="datetime1">
              <a:rPr lang="en-GB"/>
              <a:pPr lvl="0"/>
              <a:t>01/07/2021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544310-E225-4791-A2C5-636E92599D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7C949D-0A91-45E5-963B-89814B35B79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7AD21B-DADE-411C-9A38-ECA909B99C4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30393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447E1-DC47-4750-B41E-F88FD83B187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875076-8B97-4447-AD5B-C98751A03A2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DF7ECB-71AF-4FC2-B063-BB1B667E242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F4D5F01-6ACE-485F-9E17-3CE5870C2F58}" type="datetime1">
              <a:rPr lang="en-GB"/>
              <a:pPr lvl="0"/>
              <a:t>01/07/2021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A14D43-05CD-483F-ACA1-7F44D55F3B4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1851C4-6DB8-47B2-9F22-6A694B17725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561ADF-564A-4508-B109-ECA0B6272DF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057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17F21-347E-4733-9FD7-6A91DCFBD2F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6DEA2-3DB9-411B-82D6-918947AE620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E5D892-A179-47FC-B4B0-C11A36EF7AE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B569C3-1761-410B-8AE5-F2496CED185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9878E8-EE2F-4F22-9921-04C080F430A8}" type="datetime1">
              <a:rPr lang="en-GB"/>
              <a:pPr lvl="0"/>
              <a:t>01/07/2021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21FCEB-B2BD-4B05-8A5A-D067107EC8D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093AEE-6593-45BF-B5EB-DB789E4E031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7EA292-19F9-4F9C-BDBC-8EB568F8969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526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BE5CB-8635-4874-B371-251FA7616EB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6B23F5-2276-4AD8-9F88-65966B5A556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338E29-EBD2-4DA7-B6CB-0A89B8E6EFE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929FB5-29BD-49C5-8C64-F67E0B0A35D4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22AEDA-B109-467C-AA12-95FD627FE73B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E6EE2A-2E25-44E9-AAFA-B4FBA78DA90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DEE030-A410-489F-9FE8-EB9845C8C790}" type="datetime1">
              <a:rPr lang="en-GB"/>
              <a:pPr lvl="0"/>
              <a:t>01/07/2021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501075-E797-48F1-B2D4-8B4DF246C31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295BCF-A0B2-4147-BC6D-335A931D5CC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E67FC69-EB8A-40DC-8CC1-25C75884C91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47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371D6-469A-40C4-AA7B-B9EF9D5DD3A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BDB1F8-6EF1-4FA1-9B2C-DF69CF9E77E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215632-08DE-4B45-90D8-446C7F526A82}" type="datetime1">
              <a:rPr lang="en-GB"/>
              <a:pPr lvl="0"/>
              <a:t>01/07/2021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819175-C191-468F-B19A-1D6D75F033C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7CD2BC-DA26-4808-AF1E-946234C0C1C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BD6240-8230-4808-9648-A5578010537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1807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3C359C-D12B-49B8-98D2-CEB9A3CB4C4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E047CF-DD43-4B51-9EAE-3CF5FD13D0A3}" type="datetime1">
              <a:rPr lang="en-GB"/>
              <a:pPr lvl="0"/>
              <a:t>01/07/2021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16C86A-27D3-4C70-81AE-D636FEF2540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08FB44-54C2-42FE-8AAE-2B2CAAF82C8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193B382-92A4-49F4-97AF-CDA5F32C7B8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98862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B0C38-636C-474D-8045-AF31C462A71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95559-FF13-4B82-A20B-DF78195CD69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2D78B8-CC40-4184-B96E-65585344E5F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5549D5-1BED-4CBE-8C21-B6F40C21BF2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75E881-1661-4D2B-8F64-0312BEEF0BF1}" type="datetime1">
              <a:rPr lang="en-GB"/>
              <a:pPr lvl="0"/>
              <a:t>01/07/2021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F63E5A-C696-4BA1-8FA3-96FCB1F62BB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BD7BC1-A3C4-4659-B7C0-E77BEB9CD1E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5742A4D-DC0C-4FE2-99EC-AEC36FB9335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321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376B3-D490-48B2-9D5A-3816B727FAB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14A3358-5605-4511-828D-67044E796F47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4E30CB-A19D-4423-8A94-E53B0EF2E183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DECD5C-B95F-404B-806F-72B3601121A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5E3D8BD-83E5-443E-85DC-6729C6B70684}" type="datetime1">
              <a:rPr lang="en-GB"/>
              <a:pPr lvl="0"/>
              <a:t>01/07/2021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1B69C5-6C10-448F-B12B-6E9DAFFA61D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DDD29-8602-4F63-B385-5207E7AF13A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DBA06D-1FB8-4D2F-9885-52BFF706FB1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644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F091F-73F2-4083-9E75-3BBBD9D527E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95A056-6A0F-4C06-8119-F75C1440BA9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C148F0-8070-442C-BB7F-EB49180DA70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8122B4-7FE7-419E-A00E-7FE4BE2E39D0}" type="datetime1">
              <a:rPr lang="en-GB"/>
              <a:pPr lvl="0"/>
              <a:t>01/07/2021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1A02F4-8060-4013-8C63-4F52B2AEB08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BED270-EBA2-4E91-84EE-1304779FA8B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A934BD-4D9F-435B-83FF-78BFC3CE856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664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E9BBB2-1570-4631-8D40-CF170A81C59B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5F347E-EFF5-40F8-9605-26858613146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77C4FF-91F7-4035-BD1F-840F50844CF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47ABEE-3E8D-45D6-9427-7E20C895CB17}" type="datetime1">
              <a:rPr lang="en-GB"/>
              <a:pPr lvl="0"/>
              <a:t>01/07/2021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99A538-BA89-4F77-8832-05274F7D864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D89D7-0E6E-4741-BCE8-9A7B1EDBAD9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EDA196-694F-4CDD-AD0E-FD95509CDEC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329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753184-B990-4797-8DE6-85800C38DF2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79596F-C7F7-4BAC-B9FD-9A9558519AB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9B8EE7-280A-43BD-A81C-BCF4B375DDDC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C4E3A3CE-9314-4F50-A3DD-54724331E722}" type="datetime1">
              <a:rPr lang="en-GB"/>
              <a:pPr lvl="0"/>
              <a:t>01/07/2021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E705DE-7A41-44DB-A64A-61D61DF3401B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50F09E-8F7A-470A-96C4-418E1F86A0F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A3365F96-F96C-461A-8BBD-318091F6728D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E2C41-2257-44AC-B3E3-1A49C8B48EB5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 dirty="0"/>
              <a:t>Using boundary.xlsm spreadsheet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3287AB-7831-4545-9EB2-6872372F38F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5"/>
    </mc:Choice>
    <mc:Fallback xmlns="">
      <p:transition spd="slow" advTm="355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7FED6-4387-402F-BF9B-D87B8702627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Using boundary spreadsheet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9D424-22A2-4863-BD00-41936546D73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This PowerPoint presentation includes videos clips on using the boundary spread sheet to analyses VFP results that have been post processed </a:t>
            </a:r>
            <a:r>
              <a:rPr lang="en-GB"/>
              <a:t>by VFPanalysisv9 </a:t>
            </a:r>
            <a:r>
              <a:rPr lang="en-GB" dirty="0"/>
              <a:t>program.</a:t>
            </a:r>
          </a:p>
          <a:p>
            <a:pPr lvl="0"/>
            <a:r>
              <a:rPr lang="en-GB" dirty="0"/>
              <a:t>The video clips are from the stage after the spread sheet has been opened and the .FIELDSEP file has been copied and pasted into the </a:t>
            </a:r>
            <a:r>
              <a:rPr lang="en-GB" dirty="0" err="1"/>
              <a:t>vfpdata</a:t>
            </a:r>
            <a:r>
              <a:rPr lang="en-GB" dirty="0"/>
              <a:t> tab. (See Data Item for details)  </a:t>
            </a:r>
          </a:p>
          <a:p>
            <a:pPr lvl="0"/>
            <a:r>
              <a:rPr lang="en-GB" dirty="0"/>
              <a:t>The user can step through the presentation using slide show as they wish to read the text and watch the accompanying video clips.</a:t>
            </a:r>
          </a:p>
          <a:p>
            <a:r>
              <a:rPr lang="en-GB" dirty="0"/>
              <a:t>Press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˅ key twice to watch video and press ˅ when video ends to go to next slide.</a:t>
            </a:r>
            <a:r>
              <a:rPr lang="en-GB" dirty="0"/>
              <a:t> </a:t>
            </a:r>
          </a:p>
          <a:p>
            <a:pPr marL="0" lvl="0" indent="0">
              <a:buNone/>
            </a:pPr>
            <a:r>
              <a:rPr lang="en-GB" dirty="0"/>
              <a:t> 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5C159-F07C-495F-B90C-3A45A48D9B9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Boundary Tabs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51D1D-33AA-4BA2-A4A7-AF4EF92D0D1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Local Flow Trace</a:t>
            </a:r>
          </a:p>
          <a:p>
            <a:pPr lvl="1"/>
            <a:r>
              <a:rPr lang="en-GB" dirty="0"/>
              <a:t>Shows the various plots and demonstrates how to step through the spanwise location. </a:t>
            </a:r>
          </a:p>
          <a:p>
            <a:pPr lvl="1"/>
            <a:r>
              <a:rPr lang="en-GB" dirty="0"/>
              <a:t>Shows for the trailing pressure versus C</a:t>
            </a:r>
            <a:r>
              <a:rPr lang="en-GB" baseline="-25000" dirty="0"/>
              <a:t>L</a:t>
            </a:r>
            <a:r>
              <a:rPr lang="en-GB" dirty="0"/>
              <a:t> how to filter the data points for the least square fit.</a:t>
            </a:r>
          </a:p>
          <a:p>
            <a:pPr lvl="1"/>
            <a:r>
              <a:rPr lang="en-GB" dirty="0"/>
              <a:t>Change the delta trailing pressure coefficient value from -0.05 to -0.1.</a:t>
            </a:r>
          </a:p>
          <a:p>
            <a:pPr lvl="1"/>
            <a:r>
              <a:rPr lang="en-GB" dirty="0"/>
              <a:t>Step through the spanwise location and search for the position where the local Mach number peaks.</a:t>
            </a:r>
          </a:p>
          <a:p>
            <a:pPr lvl="1"/>
            <a:r>
              <a:rPr lang="en-GB" dirty="0"/>
              <a:t>At the peak location the ESDU 81020 and 91021 tabs are shown.</a:t>
            </a:r>
          </a:p>
          <a:p>
            <a:r>
              <a:rPr lang="en-GB" dirty="0"/>
              <a:t>Press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˅ key twice to watch video and press ˅ when video ends to go to next slide.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media1_nosound">
            <a:hlinkClick r:id="" action="ppaction://media"/>
            <a:extLst>
              <a:ext uri="{FF2B5EF4-FFF2-40B4-BE49-F238E27FC236}">
                <a16:creationId xmlns:a16="http://schemas.microsoft.com/office/drawing/2014/main" id="{B2C32DEB-5516-4319-BD12-E289376D1BB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7324" y="25194"/>
            <a:ext cx="12101804" cy="6764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985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3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0E6C7-FDBC-4959-8DAF-967779DC2E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Determination of Separation Boundary High Speed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CABBA-2661-4C53-B408-2209834C51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Local Trace Tab</a:t>
            </a:r>
          </a:p>
          <a:p>
            <a:pPr lvl="1"/>
            <a:r>
              <a:rPr lang="en-GB" dirty="0"/>
              <a:t>Reading off the separation boundary C</a:t>
            </a:r>
            <a:r>
              <a:rPr lang="en-GB" baseline="-25000" dirty="0"/>
              <a:t>L</a:t>
            </a:r>
            <a:r>
              <a:rPr lang="en-GB" dirty="0"/>
              <a:t> from the shock location and C</a:t>
            </a:r>
            <a:r>
              <a:rPr lang="en-GB" baseline="-25000" dirty="0"/>
              <a:t>P TE</a:t>
            </a:r>
            <a:r>
              <a:rPr lang="en-GB" dirty="0"/>
              <a:t> versus C</a:t>
            </a:r>
            <a:r>
              <a:rPr lang="en-GB" baseline="-25000" dirty="0"/>
              <a:t>L</a:t>
            </a:r>
            <a:r>
              <a:rPr lang="en-GB" dirty="0"/>
              <a:t> graphs.</a:t>
            </a:r>
          </a:p>
          <a:p>
            <a:r>
              <a:rPr lang="en-GB" dirty="0"/>
              <a:t>ESDU81020 Tab</a:t>
            </a:r>
          </a:p>
          <a:p>
            <a:pPr lvl="1"/>
            <a:r>
              <a:rPr lang="en-GB" dirty="0"/>
              <a:t>Shows the least square fitted line, selected filtered points and allowable values of momentum thickness and local Mach number and predicted value of separation boundary C</a:t>
            </a:r>
            <a:r>
              <a:rPr lang="en-GB" baseline="-25000" dirty="0"/>
              <a:t>L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Shows the effect of changing the least square fitting filter on the linear fit line and prediction.</a:t>
            </a:r>
          </a:p>
          <a:p>
            <a:r>
              <a:rPr lang="en-GB" dirty="0"/>
              <a:t> Press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˅ key twice to watch video and press ˅ when video ends to go to next slide.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636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Media2-converted">
            <a:hlinkClick r:id="" action="ppaction://media"/>
            <a:extLst>
              <a:ext uri="{FF2B5EF4-FFF2-40B4-BE49-F238E27FC236}">
                <a16:creationId xmlns:a16="http://schemas.microsoft.com/office/drawing/2014/main" id="{A40EFE0C-DA2B-41B0-9B9E-B109D0DA691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310" y="44612"/>
            <a:ext cx="12033379" cy="67687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9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0E6C7-FDBC-4959-8DAF-967779DC2E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Determination of Separation Boundary High Speed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CABBA-2661-4C53-B408-2209834C51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ESDU91021 Tab</a:t>
            </a:r>
          </a:p>
          <a:p>
            <a:pPr lvl="1"/>
            <a:r>
              <a:rPr lang="en-GB" dirty="0"/>
              <a:t>Shows the use of the plot filter selector to remove the local and allowable M</a:t>
            </a:r>
            <a:r>
              <a:rPr lang="en-GB" baseline="-25000" dirty="0"/>
              <a:t>N</a:t>
            </a:r>
            <a:r>
              <a:rPr lang="en-GB" dirty="0"/>
              <a:t> data points.</a:t>
            </a:r>
          </a:p>
          <a:p>
            <a:pPr lvl="1"/>
            <a:r>
              <a:rPr lang="en-GB" dirty="0"/>
              <a:t>Demonstration of the least square fitting filter on the linear fit line and prediction.</a:t>
            </a:r>
          </a:p>
          <a:p>
            <a:pPr lvl="1"/>
            <a:r>
              <a:rPr lang="en-GB" dirty="0"/>
              <a:t>Highlights the recommended interpretation of the actual and allowable M</a:t>
            </a:r>
            <a:r>
              <a:rPr lang="en-GB" baseline="-25000" dirty="0"/>
              <a:t>N</a:t>
            </a:r>
            <a:r>
              <a:rPr lang="en-GB" dirty="0"/>
              <a:t>.</a:t>
            </a:r>
          </a:p>
          <a:p>
            <a:r>
              <a:rPr lang="en-GB" dirty="0"/>
              <a:t> Press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˅ key twice to watch video and press ˅ when video ends to go to next slide.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33906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Media3-converted">
            <a:hlinkClick r:id="" action="ppaction://media"/>
            <a:extLst>
              <a:ext uri="{FF2B5EF4-FFF2-40B4-BE49-F238E27FC236}">
                <a16:creationId xmlns:a16="http://schemas.microsoft.com/office/drawing/2014/main" id="{664E0F72-0DC7-4370-B1D7-6945806AFA5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978" y="45931"/>
            <a:ext cx="12059873" cy="67789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0E6C7-FDBC-4959-8DAF-967779DC2E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Determination of Separation Boundary Low Speed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CABBA-2661-4C53-B408-2209834C51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Use Local Flow Trace Tab to find the spanwise position where the value of Max M</a:t>
            </a:r>
            <a:r>
              <a:rPr lang="en-GB" baseline="-25000" dirty="0"/>
              <a:t>N Local </a:t>
            </a:r>
            <a:r>
              <a:rPr lang="en-GB" dirty="0"/>
              <a:t>is maximum.</a:t>
            </a:r>
            <a:r>
              <a:rPr lang="en-GB" baseline="-25000" dirty="0"/>
              <a:t> </a:t>
            </a:r>
            <a:endParaRPr lang="en-GB" dirty="0"/>
          </a:p>
          <a:p>
            <a:r>
              <a:rPr lang="en-GB" dirty="0"/>
              <a:t>CLMAX Tab</a:t>
            </a:r>
          </a:p>
          <a:p>
            <a:pPr lvl="1"/>
            <a:r>
              <a:rPr lang="en-GB" dirty="0"/>
              <a:t>Moves the cursor around showing the predicted points and values for each criterion. Note that 0.7 C</a:t>
            </a:r>
            <a:r>
              <a:rPr lang="en-GB" baseline="-25000" dirty="0"/>
              <a:t>P</a:t>
            </a:r>
            <a:r>
              <a:rPr lang="en-GB" dirty="0"/>
              <a:t> vacuum rule is zero because the free stream Mach number is less than 0.3</a:t>
            </a:r>
          </a:p>
          <a:p>
            <a:pPr lvl="1"/>
            <a:r>
              <a:rPr lang="en-GB" dirty="0"/>
              <a:t>Demonstration of the plot filter, which eliminates the lowest value and note its effect on the curve fit and prediction.</a:t>
            </a:r>
          </a:p>
          <a:p>
            <a:pPr lvl="1"/>
            <a:r>
              <a:rPr lang="en-GB" dirty="0"/>
              <a:t>Warning of number exceeds number of input points</a:t>
            </a:r>
          </a:p>
          <a:p>
            <a:pPr lvl="1"/>
            <a:r>
              <a:rPr lang="en-GB" dirty="0"/>
              <a:t>Stops the demonstration at the preferred fit.</a:t>
            </a:r>
          </a:p>
          <a:p>
            <a:r>
              <a:rPr lang="en-GB" dirty="0"/>
              <a:t> Press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˅ key twice to watch video and press ˅ when video ends to go to next slide.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22503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Media4-converted">
            <a:hlinkClick r:id="" action="ppaction://media"/>
            <a:extLst>
              <a:ext uri="{FF2B5EF4-FFF2-40B4-BE49-F238E27FC236}">
                <a16:creationId xmlns:a16="http://schemas.microsoft.com/office/drawing/2014/main" id="{4F31B74D-2E98-4F57-A7AD-A2D2D06027B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544" y="60494"/>
            <a:ext cx="11976911" cy="6737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398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3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FE7EC-AE5A-4EA8-87C9-91E27A634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Good and Bad Interpretations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1A4C71-BBDB-4174-B402-016350CE77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00B050"/>
                </a:solidFill>
              </a:rPr>
              <a:t>Good 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√</a:t>
            </a:r>
            <a:endParaRPr lang="en-GB" dirty="0">
              <a:solidFill>
                <a:srgbClr val="00B050"/>
              </a:solidFill>
            </a:endParaRP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EF09A16-1499-44FE-92DB-A5940F632F58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350504" y="2505070"/>
            <a:ext cx="2804047" cy="3479170"/>
          </a:xfrm>
          <a:prstGeom prst="rect">
            <a:avLst/>
          </a:prstGeo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EAB134C-DB7C-4530-BF2F-5741ECF0B935}"/>
              </a:ext>
            </a:extLst>
          </p:cNvPr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Bad X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EEC8B1A7-9513-4333-B58B-4707F10A5C8B}"/>
              </a:ext>
            </a:extLst>
          </p:cNvPr>
          <p:cNvPicPr>
            <a:picLocks noGrp="1" noChangeAspect="1"/>
          </p:cNvPicPr>
          <p:nvPr>
            <p:ph idx="4"/>
          </p:nvPr>
        </p:nvPicPr>
        <p:blipFill>
          <a:blip r:embed="rId3"/>
          <a:stretch>
            <a:fillRect/>
          </a:stretch>
        </p:blipFill>
        <p:spPr>
          <a:xfrm>
            <a:off x="6172200" y="2505070"/>
            <a:ext cx="2794970" cy="346790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BB2D464-0CD0-4D46-95AB-4461A9DF6E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47961" y="2505070"/>
            <a:ext cx="2893535" cy="347917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CAB4ACF-1D39-4362-98F7-727CD71C83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4031" y="2505070"/>
            <a:ext cx="2893535" cy="3479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7493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FE7EC-AE5A-4EA8-87C9-91E27A634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Good and Bad Interpretations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1A4C71-BBDB-4174-B402-016350CE77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00B050"/>
                </a:solidFill>
              </a:rPr>
              <a:t>Good 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√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EAB134C-DB7C-4530-BF2F-5741ECF0B935}"/>
              </a:ext>
            </a:extLst>
          </p:cNvPr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Bad X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3307CC91-0663-487E-A965-D633E852B0B3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1345194" y="2505075"/>
            <a:ext cx="4146974" cy="3684588"/>
          </a:xfrm>
          <a:prstGeom prst="rect">
            <a:avLst/>
          </a:prstGeom>
        </p:spPr>
      </p:pic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92FB6190-7081-4087-8AE6-79841BBA2293}"/>
              </a:ext>
            </a:extLst>
          </p:cNvPr>
          <p:cNvPicPr>
            <a:picLocks noGrp="1" noChangeAspect="1"/>
          </p:cNvPicPr>
          <p:nvPr>
            <p:ph idx="4"/>
          </p:nvPr>
        </p:nvPicPr>
        <p:blipFill>
          <a:blip r:embed="rId3"/>
          <a:stretch>
            <a:fillRect/>
          </a:stretch>
        </p:blipFill>
        <p:spPr>
          <a:xfrm>
            <a:off x="6690307" y="2505075"/>
            <a:ext cx="4146974" cy="3684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1208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FE7EC-AE5A-4EA8-87C9-91E27A634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Good and Bad Interpretations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1A4C71-BBDB-4174-B402-016350CE77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00B050"/>
                </a:solidFill>
              </a:rPr>
              <a:t>Good 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√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EAB134C-DB7C-4530-BF2F-5741ECF0B935}"/>
              </a:ext>
            </a:extLst>
          </p:cNvPr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Bad X</a:t>
            </a:r>
          </a:p>
        </p:txBody>
      </p:sp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F2595FBF-C5C4-432D-8134-DFD063FBFC1E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1345194" y="2505075"/>
            <a:ext cx="4146974" cy="3684588"/>
          </a:xfrm>
          <a:prstGeom prst="rect">
            <a:avLst/>
          </a:prstGeom>
        </p:spPr>
      </p:pic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52AFF691-B660-4003-A4B4-E3346018563E}"/>
              </a:ext>
            </a:extLst>
          </p:cNvPr>
          <p:cNvPicPr>
            <a:picLocks noGrp="1" noChangeAspect="1"/>
          </p:cNvPicPr>
          <p:nvPr>
            <p:ph idx="4"/>
          </p:nvPr>
        </p:nvPicPr>
        <p:blipFill>
          <a:blip r:embed="rId3"/>
          <a:stretch>
            <a:fillRect/>
          </a:stretch>
        </p:blipFill>
        <p:spPr>
          <a:xfrm>
            <a:off x="6690307" y="2505075"/>
            <a:ext cx="4146974" cy="3684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7095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FE7EC-AE5A-4EA8-87C9-91E27A634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Good and Bad Interpretations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1A4C71-BBDB-4174-B402-016350CE77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00B050"/>
                </a:solidFill>
              </a:rPr>
              <a:t>Good 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√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EAB134C-DB7C-4530-BF2F-5741ECF0B935}"/>
              </a:ext>
            </a:extLst>
          </p:cNvPr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Bad X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6F2D6DEF-B296-4C22-9DA2-AC7C16DE21D0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1689196" y="2505075"/>
            <a:ext cx="3458970" cy="3684588"/>
          </a:xfrm>
          <a:prstGeom prst="rect">
            <a:avLst/>
          </a:prstGeom>
        </p:spPr>
      </p:pic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74154AAD-B5B6-4E3C-91EE-F417F00ADAB0}"/>
              </a:ext>
            </a:extLst>
          </p:cNvPr>
          <p:cNvPicPr>
            <a:picLocks noGrp="1" noChangeAspect="1"/>
          </p:cNvPicPr>
          <p:nvPr>
            <p:ph idx="4"/>
          </p:nvPr>
        </p:nvPicPr>
        <p:blipFill>
          <a:blip r:embed="rId3"/>
          <a:stretch>
            <a:fillRect/>
          </a:stretch>
        </p:blipFill>
        <p:spPr>
          <a:xfrm>
            <a:off x="7034309" y="2505075"/>
            <a:ext cx="3458970" cy="3684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1676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3F504-51FB-48E0-8B0A-DDC9140BC7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39F266-AA62-4E3C-9FD6-CF41190799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0455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1026</TotalTime>
  <Words>539</Words>
  <Application>Microsoft Office PowerPoint</Application>
  <PresentationFormat>Widescreen</PresentationFormat>
  <Paragraphs>49</Paragraphs>
  <Slides>15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Using boundary.xlsm spreadsheet</vt:lpstr>
      <vt:lpstr>Using boundary spreadsheet</vt:lpstr>
      <vt:lpstr>Boundary Tabs</vt:lpstr>
      <vt:lpstr>PowerPoint Presentation</vt:lpstr>
      <vt:lpstr>Determination of Separation Boundary High Speed </vt:lpstr>
      <vt:lpstr>PowerPoint Presentation</vt:lpstr>
      <vt:lpstr>Determination of Separation Boundary High Speed </vt:lpstr>
      <vt:lpstr>PowerPoint Presentation</vt:lpstr>
      <vt:lpstr>Determination of Separation Boundary Low Speed </vt:lpstr>
      <vt:lpstr>PowerPoint Presentation</vt:lpstr>
      <vt:lpstr>Examples of Good and Bad Interpretations</vt:lpstr>
      <vt:lpstr>Examples of Good and Bad Interpretations</vt:lpstr>
      <vt:lpstr>Examples of Good and Bad Interpretations</vt:lpstr>
      <vt:lpstr>Examples of Good and Bad Interpretations</vt:lpstr>
      <vt:lpstr>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boundaryv7 Spread sheet</dc:title>
  <dc:creator>kevin hackett</dc:creator>
  <cp:lastModifiedBy>Steve Logan</cp:lastModifiedBy>
  <cp:revision>41</cp:revision>
  <dcterms:created xsi:type="dcterms:W3CDTF">2020-06-12T15:13:49Z</dcterms:created>
  <dcterms:modified xsi:type="dcterms:W3CDTF">2021-07-01T11:04:45Z</dcterms:modified>
</cp:coreProperties>
</file>